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2"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FDA"/>
    <a:srgbClr val="5E64AD"/>
    <a:srgbClr val="CC2070"/>
    <a:srgbClr val="526C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1"/>
    <p:restoredTop sz="94545"/>
  </p:normalViewPr>
  <p:slideViewPr>
    <p:cSldViewPr snapToGrid="0" snapToObjects="1">
      <p:cViewPr varScale="1">
        <p:scale>
          <a:sx n="67" d="100"/>
          <a:sy n="67" d="100"/>
        </p:scale>
        <p:origin x="789" y="48"/>
      </p:cViewPr>
      <p:guideLst/>
    </p:cSldViewPr>
  </p:slideViewPr>
  <p:notesTextViewPr>
    <p:cViewPr>
      <p:scale>
        <a:sx n="1" d="1"/>
        <a:sy n="1" d="1"/>
      </p:scale>
      <p:origin x="0" y="0"/>
    </p:cViewPr>
  </p:notesTextViewPr>
  <p:notesViewPr>
    <p:cSldViewPr snapToGrid="0" snapToObjects="1">
      <p:cViewPr varScale="1">
        <p:scale>
          <a:sx n="149" d="100"/>
          <a:sy n="149" d="100"/>
        </p:scale>
        <p:origin x="496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B2B58-DA01-6A46-AEEB-590602B5B3C6}" type="datetimeFigureOut">
              <a:rPr lang="en-US" smtClean="0"/>
              <a:t>2/15/2019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8A3D38-493C-6644-B1F2-D82D87C65A6A}" type="slidenum">
              <a:rPr lang="en-US" smtClean="0"/>
              <a:t>‹Nr.›</a:t>
            </a:fld>
            <a:endParaRPr lang="en-US"/>
          </a:p>
        </p:txBody>
      </p:sp>
    </p:spTree>
    <p:extLst>
      <p:ext uri="{BB962C8B-B14F-4D97-AF65-F5344CB8AC3E}">
        <p14:creationId xmlns:p14="http://schemas.microsoft.com/office/powerpoint/2010/main" val="122143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1</a:t>
            </a:fld>
            <a:endParaRPr lang="en-US"/>
          </a:p>
        </p:txBody>
      </p:sp>
    </p:spTree>
    <p:extLst>
      <p:ext uri="{BB962C8B-B14F-4D97-AF65-F5344CB8AC3E}">
        <p14:creationId xmlns:p14="http://schemas.microsoft.com/office/powerpoint/2010/main" val="403982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8A3D38-493C-6644-B1F2-D82D87C65A6A}" type="slidenum">
              <a:rPr lang="en-US" smtClean="0"/>
              <a:t>2</a:t>
            </a:fld>
            <a:endParaRPr lang="en-US"/>
          </a:p>
        </p:txBody>
      </p:sp>
    </p:spTree>
    <p:extLst>
      <p:ext uri="{BB962C8B-B14F-4D97-AF65-F5344CB8AC3E}">
        <p14:creationId xmlns:p14="http://schemas.microsoft.com/office/powerpoint/2010/main" val="82370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3817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12200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46107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5221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A04B9-6172-EE45-B9D0-CCADF948711F}" type="datetimeFigureOut">
              <a:rPr lang="en-US" smtClean="0"/>
              <a:t>2/15/2019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754576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27472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BA04B9-6172-EE45-B9D0-CCADF948711F}" type="datetimeFigureOut">
              <a:rPr lang="en-US" smtClean="0"/>
              <a:t>2/15/2019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923975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BA04B9-6172-EE45-B9D0-CCADF948711F}" type="datetimeFigureOut">
              <a:rPr lang="en-US" smtClean="0"/>
              <a:t>2/15/2019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808313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A04B9-6172-EE45-B9D0-CCADF948711F}" type="datetimeFigureOut">
              <a:rPr lang="en-US" smtClean="0"/>
              <a:t>2/15/2019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33977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517593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A04B9-6172-EE45-B9D0-CCADF948711F}" type="datetimeFigureOut">
              <a:rPr lang="en-US" smtClean="0"/>
              <a:t>2/15/2019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3DDFA9-9ADF-7F44-A296-C892D5563FA5}" type="slidenum">
              <a:rPr lang="en-US" smtClean="0"/>
              <a:t>‹Nr.›</a:t>
            </a:fld>
            <a:endParaRPr lang="en-US"/>
          </a:p>
        </p:txBody>
      </p:sp>
    </p:spTree>
    <p:extLst>
      <p:ext uri="{BB962C8B-B14F-4D97-AF65-F5344CB8AC3E}">
        <p14:creationId xmlns:p14="http://schemas.microsoft.com/office/powerpoint/2010/main" val="189007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395912"/>
            <a:ext cx="10515600" cy="1325563"/>
          </a:xfrm>
          <a:prstGeom prst="rect">
            <a:avLst/>
          </a:prstGeom>
        </p:spPr>
        <p:txBody>
          <a:bodyPr vert="horz" lIns="91440" tIns="45720" rIns="91440" bIns="45720" rtlCol="0" anchor="ctr">
            <a:normAutofit/>
          </a:bodyPr>
          <a:lstStyle/>
          <a:p>
            <a:r>
              <a:rPr lang="en-US" dirty="0"/>
              <a:t>BIOTS 2018 ETH Zürich</a:t>
            </a:r>
          </a:p>
        </p:txBody>
      </p:sp>
      <p:sp>
        <p:nvSpPr>
          <p:cNvPr id="3" name="Text Placeholder 2"/>
          <p:cNvSpPr>
            <a:spLocks noGrp="1"/>
          </p:cNvSpPr>
          <p:nvPr>
            <p:ph type="body" idx="1"/>
          </p:nvPr>
        </p:nvSpPr>
        <p:spPr>
          <a:xfrm>
            <a:off x="838200" y="556181"/>
            <a:ext cx="10515600" cy="40111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A04B9-6172-EE45-B9D0-CCADF948711F}" type="datetimeFigureOut">
              <a:rPr lang="en-US" smtClean="0"/>
              <a:t>2/15/2019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DDFA9-9ADF-7F44-A296-C892D5563FA5}" type="slidenum">
              <a:rPr lang="en-US" smtClean="0"/>
              <a:t>‹Nr.›</a:t>
            </a:fld>
            <a:endParaRPr lang="en-US"/>
          </a:p>
        </p:txBody>
      </p:sp>
      <p:pic>
        <p:nvPicPr>
          <p:cNvPr id="13" name="Grafik 12">
            <a:extLst>
              <a:ext uri="{FF2B5EF4-FFF2-40B4-BE49-F238E27FC236}">
                <a16:creationId xmlns="" xmlns:a16="http://schemas.microsoft.com/office/drawing/2014/main" id="{5F397D6E-1F40-3D4B-9588-E83A6D9AE29D}"/>
              </a:ext>
            </a:extLst>
          </p:cNvPr>
          <p:cNvPicPr>
            <a:picLocks noChangeAspect="1"/>
          </p:cNvPicPr>
          <p:nvPr userDrawn="1"/>
        </p:nvPicPr>
        <p:blipFill>
          <a:blip r:embed="rId13"/>
          <a:stretch>
            <a:fillRect/>
          </a:stretch>
        </p:blipFill>
        <p:spPr>
          <a:xfrm>
            <a:off x="381000" y="5769218"/>
            <a:ext cx="914400" cy="914400"/>
          </a:xfrm>
          <a:prstGeom prst="rect">
            <a:avLst/>
          </a:prstGeom>
        </p:spPr>
      </p:pic>
      <p:pic>
        <p:nvPicPr>
          <p:cNvPr id="14" name="Grafik 13">
            <a:extLst>
              <a:ext uri="{FF2B5EF4-FFF2-40B4-BE49-F238E27FC236}">
                <a16:creationId xmlns="" xmlns:a16="http://schemas.microsoft.com/office/drawing/2014/main" id="{85F6BAEB-2BFF-D848-BD94-D30294838D18}"/>
              </a:ext>
            </a:extLst>
          </p:cNvPr>
          <p:cNvPicPr>
            <a:picLocks noChangeAspect="1"/>
          </p:cNvPicPr>
          <p:nvPr userDrawn="1"/>
        </p:nvPicPr>
        <p:blipFill>
          <a:blip r:embed="rId14"/>
          <a:stretch>
            <a:fillRect/>
          </a:stretch>
        </p:blipFill>
        <p:spPr>
          <a:xfrm>
            <a:off x="3848100" y="6009765"/>
            <a:ext cx="7505700" cy="660400"/>
          </a:xfrm>
          <a:prstGeom prst="rect">
            <a:avLst/>
          </a:prstGeom>
        </p:spPr>
      </p:pic>
    </p:spTree>
    <p:extLst>
      <p:ext uri="{BB962C8B-B14F-4D97-AF65-F5344CB8AC3E}">
        <p14:creationId xmlns:p14="http://schemas.microsoft.com/office/powerpoint/2010/main" val="1456494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1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otham Medium Regular" charset="0"/>
          <a:ea typeface="Gotham Medium Regular" charset="0"/>
          <a:cs typeface="Gotham Medium Regular"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otham Medium Regular" charset="0"/>
          <a:ea typeface="Gotham Medium Regular" charset="0"/>
          <a:cs typeface="Gotham Medium Regular"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otham Medium Regular" charset="0"/>
          <a:ea typeface="Gotham Medium Regular" charset="0"/>
          <a:cs typeface="Gotham Medium Regular"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otham Medium Regular" charset="0"/>
          <a:ea typeface="Gotham Medium Regular" charset="0"/>
          <a:cs typeface="Gotham Medium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44556" y="874642"/>
            <a:ext cx="8600661" cy="5711687"/>
          </a:xfrm>
        </p:spPr>
        <p:txBody>
          <a:bodyPr anchor="t">
            <a:normAutofit/>
          </a:bodyPr>
          <a:lstStyle/>
          <a:p>
            <a:pPr algn="l"/>
            <a:r>
              <a:rPr lang="en-US" sz="7200" dirty="0" err="1" smtClean="0">
                <a:solidFill>
                  <a:srgbClr val="CC2070"/>
                </a:solidFill>
                <a:latin typeface="Arial" charset="0"/>
                <a:ea typeface="Arial" charset="0"/>
                <a:cs typeface="Arial" charset="0"/>
              </a:rPr>
              <a:t>Chainge</a:t>
            </a:r>
            <a:r>
              <a:rPr lang="en-US" sz="7200" dirty="0" smtClean="0">
                <a:solidFill>
                  <a:srgbClr val="CC2070"/>
                </a:solidFill>
                <a:latin typeface="Arial" charset="0"/>
                <a:ea typeface="Arial" charset="0"/>
                <a:cs typeface="Arial" charset="0"/>
              </a:rPr>
              <a:t> </a:t>
            </a:r>
            <a:r>
              <a:rPr lang="en-US" sz="7200" dirty="0" smtClean="0">
                <a:solidFill>
                  <a:schemeClr val="tx1"/>
                </a:solidFill>
                <a:latin typeface="Arial" charset="0"/>
                <a:ea typeface="Arial" charset="0"/>
                <a:cs typeface="Arial" charset="0"/>
              </a:rPr>
              <a:t/>
            </a:r>
            <a:br>
              <a:rPr lang="en-US" sz="7200" dirty="0" smtClean="0">
                <a:solidFill>
                  <a:schemeClr val="tx1"/>
                </a:solidFill>
                <a:latin typeface="Arial" charset="0"/>
                <a:ea typeface="Arial" charset="0"/>
                <a:cs typeface="Arial" charset="0"/>
              </a:rPr>
            </a:br>
            <a:r>
              <a:rPr lang="en-US" sz="3600" dirty="0" smtClean="0">
                <a:solidFill>
                  <a:schemeClr val="tx1"/>
                </a:solidFill>
                <a:latin typeface="Arial" charset="0"/>
                <a:ea typeface="Arial" charset="0"/>
                <a:cs typeface="Arial" charset="0"/>
              </a:rPr>
              <a:t>An Incentive System to Save the Planet</a:t>
            </a:r>
            <a:r>
              <a:rPr lang="en-US" sz="2800" dirty="0" smtClean="0">
                <a:solidFill>
                  <a:schemeClr val="tx1"/>
                </a:solidFill>
                <a:latin typeface="Arial" charset="0"/>
                <a:ea typeface="Arial" charset="0"/>
                <a:cs typeface="Arial" charset="0"/>
              </a:rPr>
              <a:t/>
            </a:r>
            <a:br>
              <a:rPr lang="en-US" sz="2800" dirty="0" smtClean="0">
                <a:solidFill>
                  <a:schemeClr val="tx1"/>
                </a:solidFill>
                <a:latin typeface="Arial" charset="0"/>
                <a:ea typeface="Arial" charset="0"/>
                <a:cs typeface="Arial" charset="0"/>
              </a:rPr>
            </a:br>
            <a:r>
              <a:rPr lang="en-US" sz="4000" dirty="0">
                <a:solidFill>
                  <a:schemeClr val="tx1"/>
                </a:solidFill>
                <a:latin typeface="Arial" charset="0"/>
                <a:ea typeface="Arial" charset="0"/>
                <a:cs typeface="Arial" charset="0"/>
              </a:rPr>
              <a:t/>
            </a:r>
            <a:br>
              <a:rPr lang="en-US" sz="4000" dirty="0">
                <a:solidFill>
                  <a:schemeClr val="tx1"/>
                </a:solidFill>
                <a:latin typeface="Arial" charset="0"/>
                <a:ea typeface="Arial" charset="0"/>
                <a:cs typeface="Arial" charset="0"/>
              </a:rPr>
            </a:br>
            <a:r>
              <a:rPr lang="en-US" sz="2800" dirty="0">
                <a:solidFill>
                  <a:schemeClr val="tx1"/>
                </a:solidFill>
                <a:latin typeface="Arial" charset="0"/>
                <a:ea typeface="Arial" charset="0"/>
                <a:cs typeface="Arial" charset="0"/>
              </a:rPr>
              <a:t>Nico Hauser, David Rode, David Schmid, </a:t>
            </a:r>
            <a:r>
              <a:rPr lang="en-US" sz="2800" dirty="0" smtClean="0">
                <a:solidFill>
                  <a:schemeClr val="tx1"/>
                </a:solidFill>
                <a:latin typeface="Arial" charset="0"/>
                <a:ea typeface="Arial" charset="0"/>
                <a:cs typeface="Arial" charset="0"/>
              </a:rPr>
              <a:t/>
            </a:r>
            <a:br>
              <a:rPr lang="en-US" sz="2800" dirty="0" smtClean="0">
                <a:solidFill>
                  <a:schemeClr val="tx1"/>
                </a:solidFill>
                <a:latin typeface="Arial" charset="0"/>
                <a:ea typeface="Arial" charset="0"/>
                <a:cs typeface="Arial" charset="0"/>
              </a:rPr>
            </a:br>
            <a:r>
              <a:rPr lang="en-US" sz="2800" dirty="0" smtClean="0">
                <a:solidFill>
                  <a:schemeClr val="tx1"/>
                </a:solidFill>
                <a:latin typeface="Arial" charset="0"/>
                <a:ea typeface="Arial" charset="0"/>
                <a:cs typeface="Arial" charset="0"/>
              </a:rPr>
              <a:t>Ben </a:t>
            </a:r>
            <a:r>
              <a:rPr lang="en-US" sz="2800" dirty="0" err="1">
                <a:solidFill>
                  <a:schemeClr val="tx1"/>
                </a:solidFill>
                <a:latin typeface="Arial" charset="0"/>
                <a:ea typeface="Arial" charset="0"/>
                <a:cs typeface="Arial" charset="0"/>
              </a:rPr>
              <a:t>Spöttling</a:t>
            </a:r>
            <a:r>
              <a:rPr lang="en-US" sz="2800" dirty="0">
                <a:solidFill>
                  <a:schemeClr val="tx1"/>
                </a:solidFill>
                <a:latin typeface="Arial" charset="0"/>
                <a:ea typeface="Arial" charset="0"/>
                <a:cs typeface="Arial" charset="0"/>
              </a:rPr>
              <a:t>, Patrick Züst</a:t>
            </a:r>
            <a:r>
              <a:rPr lang="en-US" sz="4800" dirty="0">
                <a:solidFill>
                  <a:schemeClr val="tx1"/>
                </a:solidFill>
                <a:latin typeface="Arial" charset="0"/>
                <a:ea typeface="Arial" charset="0"/>
                <a:cs typeface="Arial" charset="0"/>
              </a:rPr>
              <a:t/>
            </a:r>
            <a:br>
              <a:rPr lang="en-US" sz="4800" dirty="0">
                <a:solidFill>
                  <a:schemeClr val="tx1"/>
                </a:solidFill>
                <a:latin typeface="Arial" charset="0"/>
                <a:ea typeface="Arial" charset="0"/>
                <a:cs typeface="Arial" charset="0"/>
              </a:rPr>
            </a:br>
            <a:r>
              <a:rPr lang="en-US" sz="4000" dirty="0">
                <a:latin typeface="Arial" charset="0"/>
                <a:ea typeface="Arial" charset="0"/>
                <a:cs typeface="Arial" charset="0"/>
              </a:rPr>
              <a:t/>
            </a:r>
            <a:br>
              <a:rPr lang="en-US" sz="4000" dirty="0">
                <a:latin typeface="Arial" charset="0"/>
                <a:ea typeface="Arial" charset="0"/>
                <a:cs typeface="Arial" charset="0"/>
              </a:rPr>
            </a:br>
            <a:r>
              <a:rPr lang="mr-IN" sz="4000" dirty="0" smtClean="0">
                <a:latin typeface="Arial" charset="0"/>
                <a:ea typeface="Arial" charset="0"/>
                <a:cs typeface="Arial" charset="0"/>
              </a:rPr>
              <a:t>…</a:t>
            </a:r>
            <a:r>
              <a:rPr lang="en-US" sz="4400" dirty="0">
                <a:solidFill>
                  <a:schemeClr val="tx1"/>
                </a:solidFill>
                <a:latin typeface="Arial" charset="0"/>
                <a:ea typeface="Arial" charset="0"/>
                <a:cs typeface="Arial" charset="0"/>
              </a:rPr>
              <a:t/>
            </a:r>
            <a:br>
              <a:rPr lang="en-US" sz="4400" dirty="0">
                <a:solidFill>
                  <a:schemeClr val="tx1"/>
                </a:solidFill>
                <a:latin typeface="Arial" charset="0"/>
                <a:ea typeface="Arial" charset="0"/>
                <a:cs typeface="Arial" charset="0"/>
              </a:rPr>
            </a:br>
            <a:r>
              <a:rPr lang="en-US" sz="4000" dirty="0">
                <a:solidFill>
                  <a:schemeClr val="tx1"/>
                </a:solidFill>
                <a:latin typeface="Arial" charset="0"/>
                <a:ea typeface="Arial" charset="0"/>
                <a:cs typeface="Arial" charset="0"/>
              </a:rPr>
              <a:t>WWF “Wild AI” Challenge</a:t>
            </a:r>
            <a:br>
              <a:rPr lang="en-US" sz="4000" dirty="0">
                <a:solidFill>
                  <a:schemeClr val="tx1"/>
                </a:solidFill>
                <a:latin typeface="Arial" charset="0"/>
                <a:ea typeface="Arial" charset="0"/>
                <a:cs typeface="Arial" charset="0"/>
              </a:rPr>
            </a:br>
            <a:endParaRPr lang="en-US" sz="4000" dirty="0">
              <a:latin typeface="Arial" charset="0"/>
              <a:ea typeface="Arial" charset="0"/>
              <a:cs typeface="Arial" charset="0"/>
            </a:endParaRPr>
          </a:p>
        </p:txBody>
      </p:sp>
      <p:pic>
        <p:nvPicPr>
          <p:cNvPr id="10" name="Grafik 9">
            <a:extLst>
              <a:ext uri="{FF2B5EF4-FFF2-40B4-BE49-F238E27FC236}">
                <a16:creationId xmlns="" xmlns:a16="http://schemas.microsoft.com/office/drawing/2014/main" id="{74DF7FE2-76C8-3B4E-9C1E-99C6C1463B56}"/>
              </a:ext>
            </a:extLst>
          </p:cNvPr>
          <p:cNvPicPr>
            <a:picLocks noChangeAspect="1"/>
          </p:cNvPicPr>
          <p:nvPr/>
        </p:nvPicPr>
        <p:blipFill>
          <a:blip r:embed="rId3"/>
          <a:stretch>
            <a:fillRect/>
          </a:stretch>
        </p:blipFill>
        <p:spPr>
          <a:xfrm>
            <a:off x="9623055" y="3730485"/>
            <a:ext cx="1905000" cy="2286000"/>
          </a:xfrm>
          <a:prstGeom prst="rect">
            <a:avLst/>
          </a:prstGeom>
        </p:spPr>
      </p:pic>
      <p:pic>
        <p:nvPicPr>
          <p:cNvPr id="2" name="Grafik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1548" y="336885"/>
            <a:ext cx="2903911" cy="1828799"/>
          </a:xfrm>
          <a:prstGeom prst="rect">
            <a:avLst/>
          </a:prstGeom>
        </p:spPr>
      </p:pic>
    </p:spTree>
    <p:extLst>
      <p:ext uri="{BB962C8B-B14F-4D97-AF65-F5344CB8AC3E}">
        <p14:creationId xmlns:p14="http://schemas.microsoft.com/office/powerpoint/2010/main" val="222494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 xmlns:a16="http://schemas.microsoft.com/office/drawing/2014/main" id="{74DF7FE2-76C8-3B4E-9C1E-99C6C1463B56}"/>
              </a:ext>
            </a:extLst>
          </p:cNvPr>
          <p:cNvPicPr>
            <a:picLocks noChangeAspect="1"/>
          </p:cNvPicPr>
          <p:nvPr/>
        </p:nvPicPr>
        <p:blipFill>
          <a:blip r:embed="rId3"/>
          <a:stretch>
            <a:fillRect/>
          </a:stretch>
        </p:blipFill>
        <p:spPr>
          <a:xfrm>
            <a:off x="2760243" y="5767167"/>
            <a:ext cx="762604" cy="915125"/>
          </a:xfrm>
          <a:prstGeom prst="rect">
            <a:avLst/>
          </a:prstGeom>
        </p:spPr>
      </p:pic>
      <p:pic>
        <p:nvPicPr>
          <p:cNvPr id="5" name="Grafi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71" y="5879566"/>
            <a:ext cx="1148351" cy="723198"/>
          </a:xfrm>
          <a:prstGeom prst="rect">
            <a:avLst/>
          </a:prstGeom>
        </p:spPr>
      </p:pic>
      <p:sp>
        <p:nvSpPr>
          <p:cNvPr id="9" name="Title 3"/>
          <p:cNvSpPr>
            <a:spLocks noGrp="1"/>
          </p:cNvSpPr>
          <p:nvPr>
            <p:ph type="ctrTitle"/>
          </p:nvPr>
        </p:nvSpPr>
        <p:spPr>
          <a:xfrm>
            <a:off x="344556" y="623757"/>
            <a:ext cx="11456017" cy="820033"/>
          </a:xfrm>
        </p:spPr>
        <p:txBody>
          <a:bodyPr anchor="t">
            <a:noAutofit/>
          </a:bodyPr>
          <a:lstStyle/>
          <a:p>
            <a:pPr algn="l"/>
            <a:r>
              <a:rPr lang="en-US" sz="2000" dirty="0" err="1" smtClean="0">
                <a:solidFill>
                  <a:schemeClr val="tx1"/>
                </a:solidFill>
                <a:latin typeface="Arial" charset="0"/>
                <a:ea typeface="Arial" charset="0"/>
                <a:cs typeface="Arial" charset="0"/>
              </a:rPr>
              <a:t>Chainge</a:t>
            </a:r>
            <a:r>
              <a:rPr lang="en-US" sz="2000" dirty="0" smtClean="0">
                <a:solidFill>
                  <a:schemeClr val="tx1"/>
                </a:solidFill>
                <a:latin typeface="Arial" charset="0"/>
                <a:ea typeface="Arial" charset="0"/>
                <a:cs typeface="Arial" charset="0"/>
              </a:rPr>
              <a:t> is a decentral platform for environmental campaigns. It offers transparency to donors and short-term rewards to citizens. The platform is heavily based on the model presented by WWF representatives during BETH 2019. Each campaign is split into three stages:</a:t>
            </a:r>
            <a:endParaRPr lang="en-US" sz="1050" dirty="0">
              <a:latin typeface="Arial" charset="0"/>
              <a:ea typeface="Arial" charset="0"/>
              <a:cs typeface="Arial" charset="0"/>
            </a:endParaRPr>
          </a:p>
        </p:txBody>
      </p:sp>
      <p:sp>
        <p:nvSpPr>
          <p:cNvPr id="10" name="Title 3"/>
          <p:cNvSpPr txBox="1">
            <a:spLocks/>
          </p:cNvSpPr>
          <p:nvPr/>
        </p:nvSpPr>
        <p:spPr>
          <a:xfrm>
            <a:off x="344556" y="1804593"/>
            <a:ext cx="3303420" cy="380546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2800" b="1" dirty="0" smtClean="0">
                <a:solidFill>
                  <a:srgbClr val="CC2070"/>
                </a:solidFill>
                <a:latin typeface="Arial" charset="0"/>
                <a:ea typeface="Arial" charset="0"/>
                <a:cs typeface="Arial" charset="0"/>
              </a:rPr>
              <a:t>Donations</a:t>
            </a:r>
          </a:p>
          <a:p>
            <a:pPr algn="l"/>
            <a:endParaRPr lang="en-US" sz="1050" b="1" dirty="0" smtClean="0">
              <a:solidFill>
                <a:schemeClr val="tx1"/>
              </a:solidFill>
              <a:latin typeface="Arial" charset="0"/>
              <a:ea typeface="Arial" charset="0"/>
              <a:cs typeface="Arial" charset="0"/>
            </a:endParaRPr>
          </a:p>
          <a:p>
            <a:pPr algn="l"/>
            <a:r>
              <a:rPr lang="en-US" sz="1600" dirty="0">
                <a:solidFill>
                  <a:schemeClr val="tx1"/>
                </a:solidFill>
                <a:latin typeface="Arial" charset="0"/>
                <a:ea typeface="Arial" charset="0"/>
                <a:cs typeface="Arial" charset="0"/>
              </a:rPr>
              <a:t>The parameters of a campaign are saved in a </a:t>
            </a:r>
            <a:r>
              <a:rPr lang="en-US" sz="1600" dirty="0" err="1">
                <a:solidFill>
                  <a:schemeClr val="tx1"/>
                </a:solidFill>
                <a:latin typeface="Arial" charset="0"/>
                <a:ea typeface="Arial" charset="0"/>
                <a:cs typeface="Arial" charset="0"/>
              </a:rPr>
              <a:t>blockchain</a:t>
            </a:r>
            <a:r>
              <a:rPr lang="en-US" sz="1600" dirty="0">
                <a:solidFill>
                  <a:schemeClr val="tx1"/>
                </a:solidFill>
                <a:latin typeface="Arial" charset="0"/>
                <a:ea typeface="Arial" charset="0"/>
                <a:cs typeface="Arial" charset="0"/>
              </a:rPr>
              <a:t> and displayed online. Donors can send Ether to support the campaign. </a:t>
            </a:r>
          </a:p>
          <a:p>
            <a:pPr algn="l"/>
            <a:r>
              <a:rPr lang="en-US" sz="1600" dirty="0">
                <a:solidFill>
                  <a:schemeClr val="tx1"/>
                </a:solidFill>
                <a:latin typeface="Arial" charset="0"/>
                <a:ea typeface="Arial" charset="0"/>
                <a:cs typeface="Arial" charset="0"/>
              </a:rPr>
              <a:t>They have full transparency of where their money </a:t>
            </a:r>
            <a:r>
              <a:rPr lang="en-US" sz="1600" dirty="0" smtClean="0">
                <a:solidFill>
                  <a:schemeClr val="tx1"/>
                </a:solidFill>
                <a:latin typeface="Arial" charset="0"/>
                <a:ea typeface="Arial" charset="0"/>
                <a:cs typeface="Arial" charset="0"/>
              </a:rPr>
              <a:t>goes and </a:t>
            </a:r>
            <a:r>
              <a:rPr lang="en-US" sz="1600" dirty="0">
                <a:solidFill>
                  <a:schemeClr val="tx1"/>
                </a:solidFill>
                <a:latin typeface="Arial" charset="0"/>
                <a:ea typeface="Arial" charset="0"/>
                <a:cs typeface="Arial" charset="0"/>
              </a:rPr>
              <a:t>how it is used. </a:t>
            </a:r>
          </a:p>
          <a:p>
            <a:pPr algn="l"/>
            <a:endParaRPr lang="en-US" sz="1600" dirty="0" smtClean="0">
              <a:solidFill>
                <a:schemeClr val="tx1"/>
              </a:solidFill>
              <a:latin typeface="Arial" charset="0"/>
              <a:ea typeface="Arial" charset="0"/>
              <a:cs typeface="Arial" charset="0"/>
            </a:endParaRPr>
          </a:p>
          <a:p>
            <a:pPr algn="l"/>
            <a:r>
              <a:rPr lang="en-US" sz="1600" dirty="0" smtClean="0">
                <a:solidFill>
                  <a:schemeClr val="tx1"/>
                </a:solidFill>
                <a:latin typeface="Arial" charset="0"/>
                <a:ea typeface="Arial" charset="0"/>
                <a:cs typeface="Arial" charset="0"/>
              </a:rPr>
              <a:t>A campaign includes among other things a predefined impact goal, a number that indicates, how the funds are split (ratio initiator / community), and the duration of each campaign stage.</a:t>
            </a:r>
          </a:p>
          <a:p>
            <a:pPr algn="l"/>
            <a:endParaRPr lang="en-US" sz="1600" dirty="0">
              <a:solidFill>
                <a:schemeClr val="tx1"/>
              </a:solidFill>
              <a:latin typeface="Arial" charset="0"/>
              <a:ea typeface="Arial" charset="0"/>
              <a:cs typeface="Arial" charset="0"/>
            </a:endParaRPr>
          </a:p>
        </p:txBody>
      </p:sp>
      <p:sp>
        <p:nvSpPr>
          <p:cNvPr id="11" name="Title 3"/>
          <p:cNvSpPr txBox="1">
            <a:spLocks/>
          </p:cNvSpPr>
          <p:nvPr/>
        </p:nvSpPr>
        <p:spPr>
          <a:xfrm>
            <a:off x="4420854" y="1804593"/>
            <a:ext cx="3303420" cy="380546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2800" b="1" dirty="0" smtClean="0">
                <a:solidFill>
                  <a:srgbClr val="526CB3"/>
                </a:solidFill>
                <a:latin typeface="Arial" charset="0"/>
                <a:ea typeface="Arial" charset="0"/>
                <a:cs typeface="Arial" charset="0"/>
              </a:rPr>
              <a:t>Campaign</a:t>
            </a:r>
          </a:p>
          <a:p>
            <a:pPr algn="l"/>
            <a:endParaRPr lang="en-US" sz="1050" b="1" dirty="0" smtClean="0">
              <a:solidFill>
                <a:schemeClr val="tx1"/>
              </a:solidFill>
              <a:latin typeface="Arial" charset="0"/>
              <a:ea typeface="Arial" charset="0"/>
              <a:cs typeface="Arial" charset="0"/>
            </a:endParaRPr>
          </a:p>
          <a:p>
            <a:pPr algn="l"/>
            <a:r>
              <a:rPr lang="en-US" sz="1600" dirty="0" smtClean="0">
                <a:solidFill>
                  <a:schemeClr val="tx1"/>
                </a:solidFill>
                <a:latin typeface="Arial" charset="0"/>
                <a:ea typeface="Arial" charset="0"/>
                <a:cs typeface="Arial" charset="0"/>
              </a:rPr>
              <a:t>When the campaign starts, a defined share of the total funds goes to the campaign initiator. </a:t>
            </a:r>
          </a:p>
          <a:p>
            <a:pPr algn="l"/>
            <a:endParaRPr lang="en-US" sz="1600" dirty="0" smtClean="0">
              <a:solidFill>
                <a:schemeClr val="tx1"/>
              </a:solidFill>
              <a:latin typeface="Arial" charset="0"/>
              <a:ea typeface="Arial" charset="0"/>
              <a:cs typeface="Arial" charset="0"/>
            </a:endParaRPr>
          </a:p>
          <a:p>
            <a:pPr algn="l"/>
            <a:r>
              <a:rPr lang="en-US" sz="1600" dirty="0" smtClean="0">
                <a:solidFill>
                  <a:schemeClr val="tx1"/>
                </a:solidFill>
                <a:latin typeface="Arial" charset="0"/>
                <a:ea typeface="Arial" charset="0"/>
                <a:cs typeface="Arial" charset="0"/>
              </a:rPr>
              <a:t>It is possible to define actions that can be fulfilled by local </a:t>
            </a:r>
            <a:r>
              <a:rPr lang="en-US" sz="1600" dirty="0" smtClean="0">
                <a:solidFill>
                  <a:schemeClr val="tx1"/>
                </a:solidFill>
                <a:latin typeface="Arial" charset="0"/>
                <a:ea typeface="Arial" charset="0"/>
                <a:cs typeface="Arial" charset="0"/>
              </a:rPr>
              <a:t>citizens. They are </a:t>
            </a:r>
            <a:r>
              <a:rPr lang="en-US" sz="1600" dirty="0" smtClean="0">
                <a:solidFill>
                  <a:schemeClr val="tx1"/>
                </a:solidFill>
                <a:latin typeface="Arial" charset="0"/>
                <a:ea typeface="Arial" charset="0"/>
                <a:cs typeface="Arial" charset="0"/>
              </a:rPr>
              <a:t>rewarded with both Ether and a special voting token, if the completion could be verified. The amount depends on the complexity of an action. </a:t>
            </a:r>
            <a:br>
              <a:rPr lang="en-US" sz="1600" dirty="0" smtClean="0">
                <a:solidFill>
                  <a:schemeClr val="tx1"/>
                </a:solidFill>
                <a:latin typeface="Arial" charset="0"/>
                <a:ea typeface="Arial" charset="0"/>
                <a:cs typeface="Arial" charset="0"/>
              </a:rPr>
            </a:br>
            <a:r>
              <a:rPr lang="en-US" sz="1600" dirty="0" smtClean="0">
                <a:solidFill>
                  <a:schemeClr val="tx1"/>
                </a:solidFill>
                <a:latin typeface="Arial" charset="0"/>
                <a:ea typeface="Arial" charset="0"/>
                <a:cs typeface="Arial" charset="0"/>
              </a:rPr>
              <a:t>Sensors constantly monitor different environmental factors and store the data in a </a:t>
            </a:r>
            <a:r>
              <a:rPr lang="en-US" sz="1600" dirty="0" err="1" smtClean="0">
                <a:solidFill>
                  <a:schemeClr val="tx1"/>
                </a:solidFill>
                <a:latin typeface="Arial" charset="0"/>
                <a:ea typeface="Arial" charset="0"/>
                <a:cs typeface="Arial" charset="0"/>
              </a:rPr>
              <a:t>blockchain</a:t>
            </a:r>
            <a:r>
              <a:rPr lang="en-US" sz="1600" dirty="0" smtClean="0">
                <a:solidFill>
                  <a:schemeClr val="tx1"/>
                </a:solidFill>
                <a:latin typeface="Arial" charset="0"/>
                <a:ea typeface="Arial" charset="0"/>
                <a:cs typeface="Arial" charset="0"/>
              </a:rPr>
              <a:t>.</a:t>
            </a:r>
          </a:p>
        </p:txBody>
      </p:sp>
      <p:sp>
        <p:nvSpPr>
          <p:cNvPr id="12" name="Title 3"/>
          <p:cNvSpPr txBox="1">
            <a:spLocks/>
          </p:cNvSpPr>
          <p:nvPr/>
        </p:nvSpPr>
        <p:spPr>
          <a:xfrm>
            <a:off x="8497152" y="1793363"/>
            <a:ext cx="3303420" cy="380546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sz="2800" b="1" dirty="0" smtClean="0">
                <a:solidFill>
                  <a:srgbClr val="2A9FDA"/>
                </a:solidFill>
                <a:latin typeface="Arial" charset="0"/>
                <a:ea typeface="Arial" charset="0"/>
                <a:cs typeface="Arial" charset="0"/>
              </a:rPr>
              <a:t>Voting</a:t>
            </a:r>
          </a:p>
          <a:p>
            <a:pPr algn="l"/>
            <a:endParaRPr lang="en-US" sz="1050" b="1" dirty="0" smtClean="0">
              <a:solidFill>
                <a:schemeClr val="tx1"/>
              </a:solidFill>
              <a:latin typeface="Arial" charset="0"/>
              <a:ea typeface="Arial" charset="0"/>
              <a:cs typeface="Arial" charset="0"/>
            </a:endParaRPr>
          </a:p>
          <a:p>
            <a:pPr algn="l"/>
            <a:r>
              <a:rPr lang="en-US" sz="1600" dirty="0" smtClean="0">
                <a:solidFill>
                  <a:schemeClr val="tx1"/>
                </a:solidFill>
                <a:latin typeface="Arial" charset="0"/>
                <a:ea typeface="Arial" charset="0"/>
                <a:cs typeface="Arial" charset="0"/>
              </a:rPr>
              <a:t>If the impact goals were not met (automatically calculated using the sensor data), the remaining funds go back to the donors. Otherwise, citizens can use their tokens to vote on different community projects and thus determine the distribution of the remaining Ether. </a:t>
            </a:r>
          </a:p>
          <a:p>
            <a:pPr algn="l"/>
            <a:endParaRPr lang="en-US" sz="1600" dirty="0">
              <a:solidFill>
                <a:schemeClr val="tx1"/>
              </a:solidFill>
              <a:latin typeface="Arial" charset="0"/>
              <a:ea typeface="Arial" charset="0"/>
              <a:cs typeface="Arial" charset="0"/>
            </a:endParaRPr>
          </a:p>
          <a:p>
            <a:pPr algn="l"/>
            <a:r>
              <a:rPr lang="en-US" sz="1600" dirty="0" smtClean="0">
                <a:solidFill>
                  <a:schemeClr val="tx1"/>
                </a:solidFill>
                <a:latin typeface="Arial" charset="0"/>
                <a:ea typeface="Arial" charset="0"/>
                <a:cs typeface="Arial" charset="0"/>
              </a:rPr>
              <a:t>The local community is thus incentivized to make the campaign successful and even participate as data gatherers. They can benefit individually, but also </a:t>
            </a:r>
            <a:r>
              <a:rPr lang="en-US" sz="1600" dirty="0" smtClean="0">
                <a:solidFill>
                  <a:schemeClr val="tx1"/>
                </a:solidFill>
                <a:latin typeface="Arial" charset="0"/>
                <a:ea typeface="Arial" charset="0"/>
                <a:cs typeface="Arial" charset="0"/>
              </a:rPr>
              <a:t>collectively.</a:t>
            </a:r>
            <a:endParaRPr lang="en-US" sz="1600" dirty="0" smtClean="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96589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338418" y="375388"/>
            <a:ext cx="5359738" cy="523220"/>
          </a:xfrm>
          <a:prstGeom prst="rect">
            <a:avLst/>
          </a:prstGeom>
          <a:noFill/>
        </p:spPr>
        <p:txBody>
          <a:bodyPr wrap="square" rtlCol="0">
            <a:spAutoFit/>
          </a:bodyPr>
          <a:lstStyle/>
          <a:p>
            <a:r>
              <a:rPr lang="en-US" sz="2800" b="1" dirty="0" smtClean="0">
                <a:solidFill>
                  <a:srgbClr val="CC2070"/>
                </a:solidFill>
              </a:rPr>
              <a:t>The new funding model…</a:t>
            </a:r>
          </a:p>
        </p:txBody>
      </p:sp>
      <p:sp>
        <p:nvSpPr>
          <p:cNvPr id="4" name="Textfeld 3"/>
          <p:cNvSpPr txBox="1"/>
          <p:nvPr/>
        </p:nvSpPr>
        <p:spPr>
          <a:xfrm>
            <a:off x="346441" y="1095677"/>
            <a:ext cx="5515344" cy="2585323"/>
          </a:xfrm>
          <a:prstGeom prst="rect">
            <a:avLst/>
          </a:prstGeom>
          <a:noFill/>
        </p:spPr>
        <p:txBody>
          <a:bodyPr wrap="square" rtlCol="0">
            <a:spAutoFit/>
          </a:bodyPr>
          <a:lstStyle/>
          <a:p>
            <a:pPr marL="285750" indent="-285750">
              <a:buClr>
                <a:srgbClr val="CC2070"/>
              </a:buClr>
              <a:buFont typeface="Wingdings" panose="05000000000000000000" pitchFamily="2" charset="2"/>
              <a:buChar char="v"/>
            </a:pPr>
            <a:r>
              <a:rPr lang="en-US" dirty="0" smtClean="0"/>
              <a:t>…incentives local citizens to participate in environmental campaigns. A short-term reward for them means a long-term reward for the planet.</a:t>
            </a:r>
            <a:br>
              <a:rPr lang="en-US" dirty="0" smtClean="0"/>
            </a:br>
            <a:endParaRPr lang="en-US" dirty="0" smtClean="0"/>
          </a:p>
          <a:p>
            <a:pPr marL="285750" indent="-285750">
              <a:buClr>
                <a:srgbClr val="CC2070"/>
              </a:buClr>
              <a:buFont typeface="Wingdings" panose="05000000000000000000" pitchFamily="2" charset="2"/>
              <a:buChar char="v"/>
            </a:pPr>
            <a:r>
              <a:rPr lang="en-US" dirty="0" smtClean="0"/>
              <a:t>…not only supports wildlife, but also communal projects. </a:t>
            </a:r>
            <a:br>
              <a:rPr lang="en-US" dirty="0" smtClean="0"/>
            </a:br>
            <a:endParaRPr lang="en-US" dirty="0" smtClean="0"/>
          </a:p>
          <a:p>
            <a:pPr marL="285750" indent="-285750">
              <a:buClr>
                <a:srgbClr val="CC2070"/>
              </a:buClr>
              <a:buFont typeface="Wingdings" panose="05000000000000000000" pitchFamily="2" charset="2"/>
              <a:buChar char="v"/>
            </a:pPr>
            <a:r>
              <a:rPr lang="en-US" dirty="0" smtClean="0"/>
              <a:t>…allows investors to make impactful donations and get money back, if the campaign was not successful.</a:t>
            </a:r>
          </a:p>
        </p:txBody>
      </p:sp>
      <p:sp>
        <p:nvSpPr>
          <p:cNvPr id="6" name="Textfeld 5"/>
          <p:cNvSpPr txBox="1"/>
          <p:nvPr/>
        </p:nvSpPr>
        <p:spPr>
          <a:xfrm>
            <a:off x="6160098" y="360700"/>
            <a:ext cx="5359738" cy="523220"/>
          </a:xfrm>
          <a:prstGeom prst="rect">
            <a:avLst/>
          </a:prstGeom>
          <a:noFill/>
        </p:spPr>
        <p:txBody>
          <a:bodyPr wrap="square" rtlCol="0">
            <a:spAutoFit/>
          </a:bodyPr>
          <a:lstStyle/>
          <a:p>
            <a:r>
              <a:rPr lang="en-US" sz="2800" b="1" dirty="0" smtClean="0">
                <a:solidFill>
                  <a:srgbClr val="2A9FDA"/>
                </a:solidFill>
              </a:rPr>
              <a:t>The </a:t>
            </a:r>
            <a:r>
              <a:rPr lang="en-US" sz="2800" b="1" dirty="0" err="1" smtClean="0">
                <a:solidFill>
                  <a:srgbClr val="2A9FDA"/>
                </a:solidFill>
              </a:rPr>
              <a:t>blockchain</a:t>
            </a:r>
            <a:r>
              <a:rPr lang="en-US" sz="2800" b="1" dirty="0" smtClean="0">
                <a:solidFill>
                  <a:srgbClr val="2A9FDA"/>
                </a:solidFill>
              </a:rPr>
              <a:t>…</a:t>
            </a:r>
          </a:p>
        </p:txBody>
      </p:sp>
      <p:sp>
        <p:nvSpPr>
          <p:cNvPr id="7" name="Textfeld 6"/>
          <p:cNvSpPr txBox="1"/>
          <p:nvPr/>
        </p:nvSpPr>
        <p:spPr>
          <a:xfrm>
            <a:off x="6168121" y="1080989"/>
            <a:ext cx="5515344" cy="2585323"/>
          </a:xfrm>
          <a:prstGeom prst="rect">
            <a:avLst/>
          </a:prstGeom>
          <a:noFill/>
        </p:spPr>
        <p:txBody>
          <a:bodyPr wrap="square" rtlCol="0">
            <a:spAutoFit/>
          </a:bodyPr>
          <a:lstStyle/>
          <a:p>
            <a:pPr marL="285750" indent="-285750">
              <a:buClr>
                <a:srgbClr val="2A9FDA"/>
              </a:buClr>
              <a:buFont typeface="Wingdings" panose="05000000000000000000" pitchFamily="2" charset="2"/>
              <a:buChar char="v"/>
            </a:pPr>
            <a:r>
              <a:rPr lang="en-US" dirty="0" smtClean="0"/>
              <a:t>…makes environmental campaigns without middlemen possible. Many people mistrust non-profits and they are more likely to donate, if they can verify, where their money goes.</a:t>
            </a:r>
            <a:br>
              <a:rPr lang="en-US" dirty="0" smtClean="0"/>
            </a:br>
            <a:endParaRPr lang="en-US" dirty="0" smtClean="0"/>
          </a:p>
          <a:p>
            <a:pPr marL="285750" indent="-285750">
              <a:buClr>
                <a:srgbClr val="2A9FDA"/>
              </a:buClr>
              <a:buFont typeface="Wingdings" panose="05000000000000000000" pitchFamily="2" charset="2"/>
              <a:buChar char="v"/>
            </a:pPr>
            <a:r>
              <a:rPr lang="en-US" dirty="0" smtClean="0"/>
              <a:t>…guarantees citizens that they will be rewarded for their actions and for a successful campaign. Neither donors nor initiators can stop the contract or manipulate the data; both is stored in the </a:t>
            </a:r>
            <a:r>
              <a:rPr lang="en-US" dirty="0" err="1" smtClean="0"/>
              <a:t>blockchain</a:t>
            </a:r>
            <a:r>
              <a:rPr lang="en-US" dirty="0" smtClean="0"/>
              <a:t>.</a:t>
            </a:r>
          </a:p>
        </p:txBody>
      </p:sp>
      <p:pic>
        <p:nvPicPr>
          <p:cNvPr id="8" name="Grafik 7">
            <a:extLst>
              <a:ext uri="{FF2B5EF4-FFF2-40B4-BE49-F238E27FC236}">
                <a16:creationId xmlns="" xmlns:a16="http://schemas.microsoft.com/office/drawing/2014/main" id="{74DF7FE2-76C8-3B4E-9C1E-99C6C1463B56}"/>
              </a:ext>
            </a:extLst>
          </p:cNvPr>
          <p:cNvPicPr>
            <a:picLocks noChangeAspect="1"/>
          </p:cNvPicPr>
          <p:nvPr/>
        </p:nvPicPr>
        <p:blipFill>
          <a:blip r:embed="rId2"/>
          <a:stretch>
            <a:fillRect/>
          </a:stretch>
        </p:blipFill>
        <p:spPr>
          <a:xfrm>
            <a:off x="2760243" y="5767167"/>
            <a:ext cx="762604" cy="915125"/>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71" y="5879566"/>
            <a:ext cx="1148351" cy="723198"/>
          </a:xfrm>
          <a:prstGeom prst="rect">
            <a:avLst/>
          </a:prstGeom>
        </p:spPr>
      </p:pic>
      <p:sp>
        <p:nvSpPr>
          <p:cNvPr id="12" name="Textfeld 11"/>
          <p:cNvSpPr txBox="1"/>
          <p:nvPr/>
        </p:nvSpPr>
        <p:spPr>
          <a:xfrm>
            <a:off x="346441" y="4235932"/>
            <a:ext cx="5359738" cy="523220"/>
          </a:xfrm>
          <a:prstGeom prst="rect">
            <a:avLst/>
          </a:prstGeom>
          <a:noFill/>
        </p:spPr>
        <p:txBody>
          <a:bodyPr wrap="square" rtlCol="0">
            <a:spAutoFit/>
          </a:bodyPr>
          <a:lstStyle/>
          <a:p>
            <a:r>
              <a:rPr lang="en-US" sz="2800" b="1" dirty="0" smtClean="0">
                <a:solidFill>
                  <a:srgbClr val="5E64AD"/>
                </a:solidFill>
              </a:rPr>
              <a:t>This will lead to…</a:t>
            </a:r>
          </a:p>
        </p:txBody>
      </p:sp>
      <p:sp>
        <p:nvSpPr>
          <p:cNvPr id="13" name="Textfeld 12"/>
          <p:cNvSpPr txBox="1"/>
          <p:nvPr/>
        </p:nvSpPr>
        <p:spPr>
          <a:xfrm>
            <a:off x="354464" y="4956221"/>
            <a:ext cx="11165372" cy="369332"/>
          </a:xfrm>
          <a:prstGeom prst="rect">
            <a:avLst/>
          </a:prstGeom>
          <a:noFill/>
        </p:spPr>
        <p:txBody>
          <a:bodyPr wrap="square" rtlCol="0">
            <a:spAutoFit/>
          </a:bodyPr>
          <a:lstStyle/>
          <a:p>
            <a:pPr marL="285750" indent="-285750">
              <a:buClr>
                <a:srgbClr val="5E64AD"/>
              </a:buClr>
              <a:buFont typeface="Wingdings" panose="05000000000000000000" pitchFamily="2" charset="2"/>
              <a:buChar char="v"/>
            </a:pPr>
            <a:r>
              <a:rPr lang="en-US" dirty="0" smtClean="0"/>
              <a:t>…more donations, higher environmental impact, less fraud, engaged citizens and a healthier planet. </a:t>
            </a:r>
          </a:p>
        </p:txBody>
      </p:sp>
    </p:spTree>
    <p:extLst>
      <p:ext uri="{BB962C8B-B14F-4D97-AF65-F5344CB8AC3E}">
        <p14:creationId xmlns:p14="http://schemas.microsoft.com/office/powerpoint/2010/main" val="1580437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4" name="Textfeld 3"/>
          <p:cNvSpPr txBox="1"/>
          <p:nvPr/>
        </p:nvSpPr>
        <p:spPr>
          <a:xfrm>
            <a:off x="338418" y="375388"/>
            <a:ext cx="5359738" cy="523220"/>
          </a:xfrm>
          <a:prstGeom prst="rect">
            <a:avLst/>
          </a:prstGeom>
          <a:noFill/>
        </p:spPr>
        <p:txBody>
          <a:bodyPr wrap="square" rtlCol="0">
            <a:spAutoFit/>
          </a:bodyPr>
          <a:lstStyle/>
          <a:p>
            <a:r>
              <a:rPr lang="en-US" sz="2800" b="1" dirty="0" smtClean="0">
                <a:solidFill>
                  <a:srgbClr val="CC2070"/>
                </a:solidFill>
              </a:rPr>
              <a:t>This works:</a:t>
            </a:r>
          </a:p>
        </p:txBody>
      </p:sp>
      <p:sp>
        <p:nvSpPr>
          <p:cNvPr id="6" name="Textfeld 5"/>
          <p:cNvSpPr txBox="1"/>
          <p:nvPr/>
        </p:nvSpPr>
        <p:spPr>
          <a:xfrm>
            <a:off x="346441" y="1095677"/>
            <a:ext cx="5515344" cy="4524315"/>
          </a:xfrm>
          <a:prstGeom prst="rect">
            <a:avLst/>
          </a:prstGeom>
          <a:noFill/>
        </p:spPr>
        <p:txBody>
          <a:bodyPr wrap="square" rtlCol="0">
            <a:spAutoFit/>
          </a:bodyPr>
          <a:lstStyle/>
          <a:p>
            <a:pPr marL="285750" indent="-285750">
              <a:buClr>
                <a:srgbClr val="CC2070"/>
              </a:buClr>
              <a:buFont typeface="Arial" panose="020B0604020202020204" pitchFamily="34" charset="0"/>
              <a:buChar char="•"/>
            </a:pPr>
            <a:r>
              <a:rPr lang="en-US" dirty="0" smtClean="0"/>
              <a:t>Responsive frontend </a:t>
            </a:r>
            <a:r>
              <a:rPr lang="en-US" dirty="0"/>
              <a:t>that successfully interacts with the </a:t>
            </a:r>
            <a:r>
              <a:rPr lang="en-US" dirty="0" err="1"/>
              <a:t>blockchain</a:t>
            </a:r>
            <a:r>
              <a:rPr lang="en-US" dirty="0"/>
              <a:t> using web3.js</a:t>
            </a:r>
            <a:r>
              <a:rPr lang="en-US" dirty="0" smtClean="0"/>
              <a:t>.</a:t>
            </a:r>
          </a:p>
          <a:p>
            <a:pPr marL="285750" indent="-285750">
              <a:buClr>
                <a:srgbClr val="CC2070"/>
              </a:buClr>
              <a:buFont typeface="Arial" panose="020B0604020202020204" pitchFamily="34" charset="0"/>
              <a:buChar char="•"/>
            </a:pPr>
            <a:endParaRPr lang="en-US" dirty="0"/>
          </a:p>
          <a:p>
            <a:pPr marL="285750" indent="-285750">
              <a:buClr>
                <a:srgbClr val="CC2070"/>
              </a:buClr>
              <a:buFont typeface="Arial" panose="020B0604020202020204" pitchFamily="34" charset="0"/>
              <a:buChar char="•"/>
            </a:pPr>
            <a:r>
              <a:rPr lang="en-US" dirty="0" smtClean="0"/>
              <a:t>Donations are stored and properly managed in a smart contract. The payout to donors (i.e. community projects) is proportional to the amount of money </a:t>
            </a:r>
            <a:br>
              <a:rPr lang="en-US" dirty="0" smtClean="0"/>
            </a:br>
            <a:r>
              <a:rPr lang="en-US" dirty="0" smtClean="0"/>
              <a:t>(i.e. voting tokens) that was invested.</a:t>
            </a:r>
            <a:br>
              <a:rPr lang="en-US" dirty="0" smtClean="0"/>
            </a:br>
            <a:endParaRPr lang="en-US" dirty="0" smtClean="0"/>
          </a:p>
          <a:p>
            <a:pPr marL="285750" indent="-285750">
              <a:buClr>
                <a:srgbClr val="CC2070"/>
              </a:buClr>
              <a:buFont typeface="Arial" panose="020B0604020202020204" pitchFamily="34" charset="0"/>
              <a:buChar char="•"/>
            </a:pPr>
            <a:r>
              <a:rPr lang="en-US" dirty="0" smtClean="0"/>
              <a:t>Citizens are reimbursed </a:t>
            </a:r>
            <a:r>
              <a:rPr lang="en-US" dirty="0"/>
              <a:t>for their actions </a:t>
            </a:r>
            <a:r>
              <a:rPr lang="en-US" dirty="0" smtClean="0"/>
              <a:t>with voting tokens, which can then be used in the voting phase.</a:t>
            </a:r>
            <a:br>
              <a:rPr lang="en-US" dirty="0" smtClean="0"/>
            </a:br>
            <a:endParaRPr lang="en-US" dirty="0" smtClean="0"/>
          </a:p>
          <a:p>
            <a:pPr marL="285750" indent="-285750">
              <a:buClr>
                <a:srgbClr val="CC2070"/>
              </a:buClr>
              <a:buFont typeface="Arial" panose="020B0604020202020204" pitchFamily="34" charset="0"/>
              <a:buChar char="•"/>
            </a:pPr>
            <a:r>
              <a:rPr lang="en-US" dirty="0" smtClean="0"/>
              <a:t>Working physical prototype </a:t>
            </a:r>
            <a:br>
              <a:rPr lang="en-US" dirty="0" smtClean="0"/>
            </a:br>
            <a:r>
              <a:rPr lang="en-US" dirty="0" smtClean="0"/>
              <a:t>of a sensor module that can </a:t>
            </a:r>
            <a:br>
              <a:rPr lang="en-US" dirty="0" smtClean="0"/>
            </a:br>
            <a:r>
              <a:rPr lang="en-US" dirty="0" smtClean="0"/>
              <a:t>process data of several </a:t>
            </a:r>
            <a:r>
              <a:rPr lang="en-US" dirty="0" err="1" smtClean="0"/>
              <a:t>sen</a:t>
            </a:r>
            <a:r>
              <a:rPr lang="en-US" dirty="0" smtClean="0"/>
              <a:t>- </a:t>
            </a:r>
            <a:br>
              <a:rPr lang="en-US" dirty="0" smtClean="0"/>
            </a:br>
            <a:r>
              <a:rPr lang="en-US" dirty="0" err="1" smtClean="0"/>
              <a:t>sors</a:t>
            </a:r>
            <a:r>
              <a:rPr lang="en-US" dirty="0" smtClean="0"/>
              <a:t> and then store it in a </a:t>
            </a:r>
            <a:br>
              <a:rPr lang="en-US" dirty="0" smtClean="0"/>
            </a:br>
            <a:r>
              <a:rPr lang="en-US" dirty="0" err="1" smtClean="0"/>
              <a:t>blockchain</a:t>
            </a:r>
            <a:r>
              <a:rPr lang="en-US" dirty="0" smtClean="0"/>
              <a:t>.  </a:t>
            </a: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582" y="4069957"/>
            <a:ext cx="2298203" cy="1550035"/>
          </a:xfrm>
          <a:prstGeom prst="rect">
            <a:avLst/>
          </a:prstGeom>
        </p:spPr>
      </p:pic>
      <p:sp>
        <p:nvSpPr>
          <p:cNvPr id="7" name="Textfeld 6"/>
          <p:cNvSpPr txBox="1"/>
          <p:nvPr/>
        </p:nvSpPr>
        <p:spPr>
          <a:xfrm>
            <a:off x="6198607" y="381806"/>
            <a:ext cx="5359738" cy="523220"/>
          </a:xfrm>
          <a:prstGeom prst="rect">
            <a:avLst/>
          </a:prstGeom>
          <a:noFill/>
        </p:spPr>
        <p:txBody>
          <a:bodyPr wrap="square" rtlCol="0">
            <a:spAutoFit/>
          </a:bodyPr>
          <a:lstStyle/>
          <a:p>
            <a:r>
              <a:rPr lang="en-US" sz="2800" b="1" dirty="0" smtClean="0">
                <a:solidFill>
                  <a:srgbClr val="5E64AD"/>
                </a:solidFill>
              </a:rPr>
              <a:t>We have to keep working on this:</a:t>
            </a:r>
          </a:p>
        </p:txBody>
      </p:sp>
      <p:sp>
        <p:nvSpPr>
          <p:cNvPr id="9" name="Textfeld 8"/>
          <p:cNvSpPr txBox="1"/>
          <p:nvPr/>
        </p:nvSpPr>
        <p:spPr>
          <a:xfrm>
            <a:off x="6198607" y="1044343"/>
            <a:ext cx="5515344" cy="1477328"/>
          </a:xfrm>
          <a:prstGeom prst="rect">
            <a:avLst/>
          </a:prstGeom>
          <a:noFill/>
        </p:spPr>
        <p:txBody>
          <a:bodyPr wrap="square" rtlCol="0">
            <a:spAutoFit/>
          </a:bodyPr>
          <a:lstStyle/>
          <a:p>
            <a:pPr marL="285750" indent="-285750">
              <a:buClr>
                <a:srgbClr val="5E64AD"/>
              </a:buClr>
              <a:buFont typeface="Arial" panose="020B0604020202020204" pitchFamily="34" charset="0"/>
              <a:buChar char="•"/>
            </a:pPr>
            <a:r>
              <a:rPr lang="en-US" dirty="0" smtClean="0"/>
              <a:t>Make sensor module more reliable</a:t>
            </a:r>
          </a:p>
          <a:p>
            <a:pPr marL="285750" indent="-285750">
              <a:buClr>
                <a:srgbClr val="5E64AD"/>
              </a:buClr>
              <a:buFont typeface="Arial" panose="020B0604020202020204" pitchFamily="34" charset="0"/>
              <a:buChar char="•"/>
            </a:pPr>
            <a:r>
              <a:rPr lang="en-US" dirty="0" smtClean="0"/>
              <a:t>Rewrite smart contract to ensure that it is 100% secure and can not be </a:t>
            </a:r>
            <a:r>
              <a:rPr lang="en-US" dirty="0" smtClean="0"/>
              <a:t>exploited</a:t>
            </a:r>
            <a:endParaRPr lang="en-US" dirty="0"/>
          </a:p>
          <a:p>
            <a:pPr marL="285750" indent="-285750">
              <a:buClr>
                <a:srgbClr val="5E64AD"/>
              </a:buClr>
              <a:buFont typeface="Arial" panose="020B0604020202020204" pitchFamily="34" charset="0"/>
              <a:buChar char="•"/>
            </a:pPr>
            <a:r>
              <a:rPr lang="en-US" dirty="0" smtClean="0"/>
              <a:t>Verification of actions and uploaded data</a:t>
            </a:r>
          </a:p>
          <a:p>
            <a:pPr marL="285750" indent="-285750">
              <a:buClr>
                <a:srgbClr val="5E64AD"/>
              </a:buClr>
              <a:buFont typeface="Arial" panose="020B0604020202020204" pitchFamily="34" charset="0"/>
              <a:buChar char="•"/>
            </a:pPr>
            <a:r>
              <a:rPr lang="en-US" dirty="0" smtClean="0"/>
              <a:t>Work with actual data and actual impact goals</a:t>
            </a:r>
          </a:p>
        </p:txBody>
      </p:sp>
      <p:sp>
        <p:nvSpPr>
          <p:cNvPr id="10" name="Textfeld 9"/>
          <p:cNvSpPr txBox="1"/>
          <p:nvPr/>
        </p:nvSpPr>
        <p:spPr>
          <a:xfrm>
            <a:off x="6198607" y="2646476"/>
            <a:ext cx="5359738" cy="523220"/>
          </a:xfrm>
          <a:prstGeom prst="rect">
            <a:avLst/>
          </a:prstGeom>
          <a:noFill/>
        </p:spPr>
        <p:txBody>
          <a:bodyPr wrap="square" rtlCol="0">
            <a:spAutoFit/>
          </a:bodyPr>
          <a:lstStyle/>
          <a:p>
            <a:r>
              <a:rPr lang="en-US" sz="2800" b="1" dirty="0" smtClean="0">
                <a:solidFill>
                  <a:srgbClr val="2A9FDA"/>
                </a:solidFill>
              </a:rPr>
              <a:t>That’s what we are thinking about:</a:t>
            </a:r>
          </a:p>
        </p:txBody>
      </p:sp>
      <p:sp>
        <p:nvSpPr>
          <p:cNvPr id="11" name="Textfeld 10"/>
          <p:cNvSpPr txBox="1"/>
          <p:nvPr/>
        </p:nvSpPr>
        <p:spPr>
          <a:xfrm>
            <a:off x="6198607" y="3309013"/>
            <a:ext cx="5515344" cy="2585323"/>
          </a:xfrm>
          <a:prstGeom prst="rect">
            <a:avLst/>
          </a:prstGeom>
          <a:noFill/>
        </p:spPr>
        <p:txBody>
          <a:bodyPr wrap="square" rtlCol="0">
            <a:spAutoFit/>
          </a:bodyPr>
          <a:lstStyle/>
          <a:p>
            <a:pPr marL="285750" indent="-285750">
              <a:buClr>
                <a:srgbClr val="2A9FDA"/>
              </a:buClr>
              <a:buFont typeface="Arial" panose="020B0604020202020204" pitchFamily="34" charset="0"/>
              <a:buChar char="•"/>
            </a:pPr>
            <a:r>
              <a:rPr lang="en-US" dirty="0" smtClean="0"/>
              <a:t>Who should be allowed to suggest new community projects? How can we ensure that they are legit?</a:t>
            </a:r>
          </a:p>
          <a:p>
            <a:pPr marL="285750" indent="-285750">
              <a:buClr>
                <a:srgbClr val="2A9FDA"/>
              </a:buClr>
              <a:buFont typeface="Arial" panose="020B0604020202020204" pitchFamily="34" charset="0"/>
              <a:buChar char="•"/>
            </a:pPr>
            <a:r>
              <a:rPr lang="en-US" dirty="0" smtClean="0"/>
              <a:t>Should we let donors decide, what ratio of their money should go towards community projects?</a:t>
            </a:r>
          </a:p>
          <a:p>
            <a:pPr marL="285750" indent="-285750">
              <a:buClr>
                <a:srgbClr val="2A9FDA"/>
              </a:buClr>
              <a:buFont typeface="Arial" panose="020B0604020202020204" pitchFamily="34" charset="0"/>
              <a:buChar char="•"/>
            </a:pPr>
            <a:r>
              <a:rPr lang="en-US" dirty="0"/>
              <a:t>How can we verify, whether an action was fulfilled</a:t>
            </a:r>
            <a:r>
              <a:rPr lang="en-US" dirty="0" smtClean="0"/>
              <a:t>?</a:t>
            </a:r>
            <a:r>
              <a:rPr lang="en-US" dirty="0"/>
              <a:t> </a:t>
            </a:r>
            <a:r>
              <a:rPr lang="en-US" dirty="0" smtClean="0"/>
              <a:t>Can we do it in a decentralized way? Maybe with a reputation system? </a:t>
            </a:r>
          </a:p>
          <a:p>
            <a:pPr marL="285750" indent="-285750">
              <a:buClr>
                <a:srgbClr val="2A9FDA"/>
              </a:buClr>
              <a:buFont typeface="Arial" panose="020B0604020202020204" pitchFamily="34" charset="0"/>
              <a:buChar char="•"/>
            </a:pPr>
            <a:r>
              <a:rPr lang="en-US" dirty="0" smtClean="0"/>
              <a:t>What would be a better way to store all that data?</a:t>
            </a:r>
          </a:p>
          <a:p>
            <a:pPr marL="285750" indent="-285750">
              <a:buClr>
                <a:srgbClr val="2A9FDA"/>
              </a:buClr>
              <a:buFont typeface="Arial" panose="020B0604020202020204" pitchFamily="34" charset="0"/>
              <a:buChar char="•"/>
            </a:pPr>
            <a:r>
              <a:rPr lang="en-US" dirty="0" smtClean="0"/>
              <a:t>How could we deploy this to the real world?</a:t>
            </a:r>
            <a:endParaRPr lang="en-US" dirty="0"/>
          </a:p>
        </p:txBody>
      </p:sp>
      <p:pic>
        <p:nvPicPr>
          <p:cNvPr id="12" name="Grafik 11">
            <a:extLst>
              <a:ext uri="{FF2B5EF4-FFF2-40B4-BE49-F238E27FC236}">
                <a16:creationId xmlns="" xmlns:a16="http://schemas.microsoft.com/office/drawing/2014/main" id="{74DF7FE2-76C8-3B4E-9C1E-99C6C1463B56}"/>
              </a:ext>
            </a:extLst>
          </p:cNvPr>
          <p:cNvPicPr>
            <a:picLocks noChangeAspect="1"/>
          </p:cNvPicPr>
          <p:nvPr/>
        </p:nvPicPr>
        <p:blipFill>
          <a:blip r:embed="rId3"/>
          <a:stretch>
            <a:fillRect/>
          </a:stretch>
        </p:blipFill>
        <p:spPr>
          <a:xfrm>
            <a:off x="2760243" y="5767167"/>
            <a:ext cx="762604" cy="915125"/>
          </a:xfrm>
          <a:prstGeom prst="rect">
            <a:avLst/>
          </a:prstGeom>
        </p:spPr>
      </p:pic>
      <p:pic>
        <p:nvPicPr>
          <p:cNvPr id="13" name="Grafi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71" y="5879566"/>
            <a:ext cx="1148351" cy="723198"/>
          </a:xfrm>
          <a:prstGeom prst="rect">
            <a:avLst/>
          </a:prstGeom>
        </p:spPr>
      </p:pic>
    </p:spTree>
    <p:extLst>
      <p:ext uri="{BB962C8B-B14F-4D97-AF65-F5344CB8AC3E}">
        <p14:creationId xmlns:p14="http://schemas.microsoft.com/office/powerpoint/2010/main" val="173405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demo_sm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4958" y="463826"/>
            <a:ext cx="9208100" cy="4794562"/>
          </a:xfrm>
          <a:prstGeom prst="rect">
            <a:avLst/>
          </a:prstGeom>
        </p:spPr>
      </p:pic>
      <p:sp>
        <p:nvSpPr>
          <p:cNvPr id="3" name="Textfeld 2"/>
          <p:cNvSpPr txBox="1"/>
          <p:nvPr/>
        </p:nvSpPr>
        <p:spPr>
          <a:xfrm>
            <a:off x="9827393" y="6015789"/>
            <a:ext cx="3053561" cy="584775"/>
          </a:xfrm>
          <a:prstGeom prst="rect">
            <a:avLst/>
          </a:prstGeom>
          <a:noFill/>
        </p:spPr>
        <p:txBody>
          <a:bodyPr wrap="square" rtlCol="0">
            <a:spAutoFit/>
          </a:bodyPr>
          <a:lstStyle/>
          <a:p>
            <a:r>
              <a:rPr lang="en-US" sz="3200" b="1" dirty="0" smtClean="0">
                <a:solidFill>
                  <a:schemeClr val="bg1"/>
                </a:solidFill>
              </a:rPr>
              <a:t>Demo</a:t>
            </a:r>
            <a:endParaRPr lang="en-US" sz="3200" b="1" dirty="0">
              <a:solidFill>
                <a:schemeClr val="bg1"/>
              </a:solidFill>
            </a:endParaRPr>
          </a:p>
        </p:txBody>
      </p:sp>
      <p:pic>
        <p:nvPicPr>
          <p:cNvPr id="6" name="Grafik 5">
            <a:extLst>
              <a:ext uri="{FF2B5EF4-FFF2-40B4-BE49-F238E27FC236}">
                <a16:creationId xmlns="" xmlns:a16="http://schemas.microsoft.com/office/drawing/2014/main" id="{74DF7FE2-76C8-3B4E-9C1E-99C6C1463B56}"/>
              </a:ext>
            </a:extLst>
          </p:cNvPr>
          <p:cNvPicPr>
            <a:picLocks noChangeAspect="1"/>
          </p:cNvPicPr>
          <p:nvPr/>
        </p:nvPicPr>
        <p:blipFill>
          <a:blip r:embed="rId5"/>
          <a:stretch>
            <a:fillRect/>
          </a:stretch>
        </p:blipFill>
        <p:spPr>
          <a:xfrm>
            <a:off x="2760243" y="5767167"/>
            <a:ext cx="762604" cy="915125"/>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8971" y="5879566"/>
            <a:ext cx="1148351" cy="723198"/>
          </a:xfrm>
          <a:prstGeom prst="rect">
            <a:avLst/>
          </a:prstGeom>
        </p:spPr>
      </p:pic>
    </p:spTree>
    <p:extLst>
      <p:ext uri="{BB962C8B-B14F-4D97-AF65-F5344CB8AC3E}">
        <p14:creationId xmlns:p14="http://schemas.microsoft.com/office/powerpoint/2010/main" val="1793154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519</Words>
  <Application>Microsoft Office PowerPoint</Application>
  <PresentationFormat>Breitbild</PresentationFormat>
  <Paragraphs>47</Paragraphs>
  <Slides>5</Slides>
  <Notes>2</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vt:i4>
      </vt:variant>
    </vt:vector>
  </HeadingPairs>
  <TitlesOfParts>
    <vt:vector size="11" baseType="lpstr">
      <vt:lpstr>Arial</vt:lpstr>
      <vt:lpstr>Calibri</vt:lpstr>
      <vt:lpstr>Calibri Light</vt:lpstr>
      <vt:lpstr>Gotham Medium Regular</vt:lpstr>
      <vt:lpstr>Wingdings</vt:lpstr>
      <vt:lpstr>Office Theme</vt:lpstr>
      <vt:lpstr>Chainge  An Incentive System to Save the Planet  Nico Hauser, David Rode, David Schmid,  Ben Spöttling, Patrick Züst  … WWF “Wild AI” Challenge </vt:lpstr>
      <vt:lpstr>Chainge is a decentral platform for environmental campaigns. It offers transparency to donors and short-term rewards to citizens. The platform is heavily based on the model presented by WWF representatives during BETH 2019. Each campaign is split into three stages:</vt:lpstr>
      <vt:lpstr>PowerPoint-Präsentation</vt:lpstr>
      <vt:lpstr>PowerPoint-Präsentation</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Thanks to the BIOTS 2018 partners, sponsors, affiliates,  and friends!</dc:title>
  <dc:creator>Microsoft Office User</dc:creator>
  <cp:lastModifiedBy>Patrick</cp:lastModifiedBy>
  <cp:revision>56</cp:revision>
  <dcterms:created xsi:type="dcterms:W3CDTF">2018-02-07T14:29:00Z</dcterms:created>
  <dcterms:modified xsi:type="dcterms:W3CDTF">2019-02-15T07:23:39Z</dcterms:modified>
</cp:coreProperties>
</file>